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4" r:id="rId4"/>
    <p:sldId id="283" r:id="rId5"/>
    <p:sldId id="284" r:id="rId6"/>
    <p:sldId id="286" r:id="rId7"/>
    <p:sldId id="285" r:id="rId8"/>
    <p:sldId id="287" r:id="rId9"/>
    <p:sldId id="288" r:id="rId10"/>
    <p:sldId id="289" r:id="rId11"/>
    <p:sldId id="291" r:id="rId12"/>
    <p:sldId id="290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272" r:id="rId21"/>
    <p:sldId id="281" r:id="rId22"/>
  </p:sldIdLst>
  <p:sldSz cx="18288000" cy="10287000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Bebas Neue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ubik" panose="020B0604020202020204" charset="-79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709" autoAdjust="0"/>
  </p:normalViewPr>
  <p:slideViewPr>
    <p:cSldViewPr>
      <p:cViewPr varScale="1">
        <p:scale>
          <a:sx n="41" d="100"/>
          <a:sy n="41" d="100"/>
        </p:scale>
        <p:origin x="42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92C79-03F2-4E2F-AE93-00A7E8975805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7A1D2-9B2A-410E-96B8-CF839FA2A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9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06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during this project, we were able to learn…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9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has 1454 missing values in Description attribute, and 135080 missing values in </a:t>
            </a:r>
            <a:r>
              <a:rPr lang="en-US" dirty="0" err="1"/>
              <a:t>CustomerID</a:t>
            </a:r>
            <a:r>
              <a:rPr lang="en-US" dirty="0"/>
              <a:t> </a:t>
            </a:r>
            <a:r>
              <a:rPr lang="en-US" dirty="0" err="1"/>
              <a:t>atrribute</a:t>
            </a:r>
            <a:r>
              <a:rPr lang="en-US" dirty="0"/>
              <a:t>. We are going to handle these missing values by filling "Unknown" for Description attribute and random values for </a:t>
            </a:r>
            <a:r>
              <a:rPr lang="en-US" dirty="0" err="1"/>
              <a:t>CustomerID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5268 duplicate values in the dataset. We are going to solve it by remove all the duplicated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5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many negative values for Quantities and </a:t>
            </a:r>
            <a:r>
              <a:rPr lang="en-US" dirty="0" err="1"/>
              <a:t>Unitprice</a:t>
            </a:r>
            <a:r>
              <a:rPr lang="en-US" dirty="0"/>
              <a:t>, leading to noisy data. Therefore, we are going to remove all of these data.</a:t>
            </a:r>
          </a:p>
          <a:p>
            <a:r>
              <a:rPr lang="en-US" dirty="0"/>
              <a:t>As we already removed negative values in Quantity and </a:t>
            </a:r>
            <a:r>
              <a:rPr lang="en-US" dirty="0" err="1"/>
              <a:t>UnitPrice</a:t>
            </a:r>
            <a:r>
              <a:rPr lang="en-US" dirty="0"/>
              <a:t> attributes, we no longer have canceled the invoice. Next, we are going to detect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96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and </a:t>
            </a:r>
            <a:r>
              <a:rPr lang="en-US" dirty="0" err="1"/>
              <a:t>UnitPrice</a:t>
            </a:r>
            <a:r>
              <a:rPr lang="en-US" dirty="0"/>
              <a:t> are numeric attributes that should be checked outliers. However, the outliers from the </a:t>
            </a:r>
            <a:r>
              <a:rPr lang="en-US" dirty="0" err="1"/>
              <a:t>UnitPrice</a:t>
            </a:r>
            <a:r>
              <a:rPr lang="en-US" dirty="0"/>
              <a:t> attribute can be meaningful because the </a:t>
            </a:r>
            <a:r>
              <a:rPr lang="en-US" dirty="0" err="1"/>
              <a:t>UnitPrice</a:t>
            </a:r>
            <a:r>
              <a:rPr lang="en-US" dirty="0"/>
              <a:t> is fixed and it depends on which the product is. Besides, some products are cheap while some products can be expensive. Then we skip the detection for outliers of </a:t>
            </a:r>
            <a:r>
              <a:rPr lang="en-US" dirty="0" err="1"/>
              <a:t>UnitPrice</a:t>
            </a:r>
            <a:r>
              <a:rPr lang="en-US" dirty="0"/>
              <a:t>.</a:t>
            </a:r>
          </a:p>
          <a:p>
            <a:r>
              <a:rPr lang="en-US" dirty="0"/>
              <a:t>The number of outliers of Quantity is 27,111 which is around 5% of the dataset, we decided to remove these outliers because they cannot impact to whole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4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already removed all of outliers of Quantity and </a:t>
            </a:r>
            <a:r>
              <a:rPr lang="en-US" dirty="0" err="1"/>
              <a:t>UnitPrice</a:t>
            </a:r>
            <a:r>
              <a:rPr lang="en-US" dirty="0"/>
              <a:t> attributes.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4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dataset is cleaned already. Then we are going to do EDA and data storytelling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80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7A1D2-9B2A-410E-96B8-CF839FA2A8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8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CBU22CKJW@cbu.cA" TargetMode="External"/><Relationship Id="rId3" Type="http://schemas.openxmlformats.org/officeDocument/2006/relationships/image" Target="../media/image1.png"/><Relationship Id="rId7" Type="http://schemas.openxmlformats.org/officeDocument/2006/relationships/hyperlink" Target="mailto:CBU22CGXL@cbu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BU22CLBN@cbu.ca" TargetMode="External"/><Relationship Id="rId5" Type="http://schemas.openxmlformats.org/officeDocument/2006/relationships/hyperlink" Target="mailto:CBU22BTWD@cbu.ca" TargetMode="External"/><Relationship Id="rId4" Type="http://schemas.openxmlformats.org/officeDocument/2006/relationships/hyperlink" Target="mailto:CBU22CPWQ@cbu.c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352/online+retai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2151423" y="-8030135"/>
            <a:ext cx="25581673" cy="26174213"/>
            <a:chOff x="0" y="0"/>
            <a:chExt cx="34108898" cy="34898951"/>
          </a:xfrm>
        </p:grpSpPr>
        <p:sp>
          <p:nvSpPr>
            <p:cNvPr id="3" name="AutoShape 3"/>
            <p:cNvSpPr/>
            <p:nvPr/>
          </p:nvSpPr>
          <p:spPr>
            <a:xfrm>
              <a:off x="2153886" y="0"/>
              <a:ext cx="31955012" cy="34898951"/>
            </a:xfrm>
            <a:prstGeom prst="rect">
              <a:avLst/>
            </a:prstGeom>
            <a:solidFill>
              <a:srgbClr val="DDEFF0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0" y="96235"/>
              <a:ext cx="4307772" cy="430777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3000533"/>
              <a:ext cx="4307772" cy="43077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4397668"/>
              <a:ext cx="4307772" cy="430777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7301966"/>
              <a:ext cx="4307772" cy="43077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904831"/>
              <a:ext cx="4307772" cy="43077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8699101"/>
              <a:ext cx="4307772" cy="43077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21603399"/>
              <a:ext cx="4307772" cy="43077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30206264"/>
              <a:ext cx="4307772" cy="430777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1030559" y="1255979"/>
            <a:ext cx="6265433" cy="68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5"/>
              </a:lnSpc>
            </a:pPr>
            <a:r>
              <a:rPr lang="en-US" sz="3918" spc="587" dirty="0">
                <a:solidFill>
                  <a:srgbClr val="7C6CE3"/>
                </a:solidFill>
                <a:latin typeface="Bebas Neue"/>
              </a:rPr>
              <a:t>DATA VISUALIZATION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0559" y="2307798"/>
            <a:ext cx="10066690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81"/>
              </a:lnSpc>
            </a:pPr>
            <a:r>
              <a:rPr lang="en-US" sz="10884" spc="1110" dirty="0">
                <a:solidFill>
                  <a:srgbClr val="7C6CE3"/>
                </a:solidFill>
                <a:latin typeface="Bebas Neue Bold"/>
              </a:rPr>
              <a:t>ONLINE RETAIL</a:t>
            </a:r>
          </a:p>
        </p:txBody>
      </p:sp>
      <p:sp>
        <p:nvSpPr>
          <p:cNvPr id="22" name="Freeform 22"/>
          <p:cNvSpPr/>
          <p:nvPr/>
        </p:nvSpPr>
        <p:spPr>
          <a:xfrm>
            <a:off x="9144000" y="1028700"/>
            <a:ext cx="8572500" cy="8229600"/>
          </a:xfrm>
          <a:custGeom>
            <a:avLst/>
            <a:gdLst/>
            <a:ahLst/>
            <a:cxnLst/>
            <a:rect l="l" t="t" r="r" b="b"/>
            <a:pathLst>
              <a:path w="8572500" h="8229600">
                <a:moveTo>
                  <a:pt x="0" y="0"/>
                </a:moveTo>
                <a:lnTo>
                  <a:pt x="8572500" y="0"/>
                </a:lnTo>
                <a:lnTo>
                  <a:pt x="85725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C9FE0937-55D7-52F2-6836-B62E2CA12870}"/>
              </a:ext>
            </a:extLst>
          </p:cNvPr>
          <p:cNvSpPr txBox="1"/>
          <p:nvPr/>
        </p:nvSpPr>
        <p:spPr>
          <a:xfrm>
            <a:off x="1954563" y="4716573"/>
            <a:ext cx="6265433" cy="68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5"/>
              </a:lnSpc>
            </a:pPr>
            <a:r>
              <a:rPr lang="en-US" sz="3918" spc="587" dirty="0">
                <a:solidFill>
                  <a:srgbClr val="7C6CE3"/>
                </a:solidFill>
                <a:latin typeface="Bebas Neue"/>
              </a:rPr>
              <a:t>GROUP 2: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D0FD33E-497E-5123-8CA0-982BA7B13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76795"/>
              </p:ext>
            </p:extLst>
          </p:nvPr>
        </p:nvGraphicFramePr>
        <p:xfrm>
          <a:off x="2286000" y="5384825"/>
          <a:ext cx="6781800" cy="3646196"/>
        </p:xfrm>
        <a:graphic>
          <a:graphicData uri="http://schemas.openxmlformats.org/drawingml/2006/table">
            <a:tbl>
              <a:tblPr/>
              <a:tblGrid>
                <a:gridCol w="1816931">
                  <a:extLst>
                    <a:ext uri="{9D8B030D-6E8A-4147-A177-3AD203B41FA5}">
                      <a16:colId xmlns:a16="http://schemas.microsoft.com/office/drawing/2014/main" val="479713081"/>
                    </a:ext>
                  </a:extLst>
                </a:gridCol>
                <a:gridCol w="2218346">
                  <a:extLst>
                    <a:ext uri="{9D8B030D-6E8A-4147-A177-3AD203B41FA5}">
                      <a16:colId xmlns:a16="http://schemas.microsoft.com/office/drawing/2014/main" val="4255303353"/>
                    </a:ext>
                  </a:extLst>
                </a:gridCol>
                <a:gridCol w="2746523">
                  <a:extLst>
                    <a:ext uri="{9D8B030D-6E8A-4147-A177-3AD203B41FA5}">
                      <a16:colId xmlns:a16="http://schemas.microsoft.com/office/drawing/2014/main" val="2315565311"/>
                    </a:ext>
                  </a:extLst>
                </a:gridCol>
              </a:tblGrid>
              <a:tr h="447916">
                <a:tc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334561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Thi</a:t>
                      </a:r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Minh Ngoc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Bui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  <a:hlinkClick r:id="rId4"/>
                        </a:rPr>
                        <a:t>CBU22CPWQ@cbu.ca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426061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Kepler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Lau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  <a:hlinkClick r:id="rId5"/>
                        </a:rPr>
                        <a:t>CBU22BTWD@cbu.ca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556851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Simarpreet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Kaur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  <a:hlinkClick r:id="rId6"/>
                        </a:rPr>
                        <a:t>CBU22CLBN@cbu.ca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034146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Krina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Chiragkumar</a:t>
                      </a:r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Patel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  <a:hlinkClick r:id="rId7"/>
                        </a:rPr>
                        <a:t>CBU22CGXL@cbu.ca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44012"/>
                  </a:ext>
                </a:extLst>
              </a:tr>
              <a:tr h="639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Rutvi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Dixitkumar</a:t>
                      </a:r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Patel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  <a:hlinkClick r:id="rId8"/>
                        </a:rPr>
                        <a:t>CBU22CKJW@cbu.cA</a:t>
                      </a:r>
                      <a:r>
                        <a:rPr lang="en-US" sz="2400" b="0" i="0" u="none" strike="noStrike" dirty="0">
                          <a:solidFill>
                            <a:srgbClr val="7030A0"/>
                          </a:solidFill>
                          <a:effectLst/>
                          <a:latin typeface="Bebas Neue" panose="020B0606020202050201" pitchFamily="34" charset="0"/>
                        </a:rPr>
                        <a:t>  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3782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68140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pre-processing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68CCCB-7231-9F6A-4949-50B77989087D}"/>
              </a:ext>
            </a:extLst>
          </p:cNvPr>
          <p:cNvGrpSpPr/>
          <p:nvPr/>
        </p:nvGrpSpPr>
        <p:grpSpPr>
          <a:xfrm>
            <a:off x="533980" y="342324"/>
            <a:ext cx="1692986" cy="176097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746DC3-17E1-99C5-1845-1583AD832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3253B22-8B7B-9DFA-9453-F3CECDF317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B3B3B3C3-B85F-CF93-262F-D8B27B5A5C4E}"/>
              </a:ext>
            </a:extLst>
          </p:cNvPr>
          <p:cNvSpPr txBox="1"/>
          <p:nvPr/>
        </p:nvSpPr>
        <p:spPr>
          <a:xfrm>
            <a:off x="-151820" y="897565"/>
            <a:ext cx="3139661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8B225-45B0-31A2-98D2-1F57AA0A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72356"/>
            <a:ext cx="10437541" cy="394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440BC-F00B-7B70-2671-382C48FDE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445" y="2500571"/>
            <a:ext cx="7213592" cy="1691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2EDED4-E732-8EDA-707C-74141F346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3226" y="4245436"/>
            <a:ext cx="7213592" cy="6007181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EAEEC41F-92D6-CAAA-FCB6-7F2D0982F33B}"/>
              </a:ext>
            </a:extLst>
          </p:cNvPr>
          <p:cNvSpPr txBox="1"/>
          <p:nvPr/>
        </p:nvSpPr>
        <p:spPr>
          <a:xfrm>
            <a:off x="2385682" y="1880590"/>
            <a:ext cx="14378317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Removing outliers of Quantity attribute:</a:t>
            </a:r>
          </a:p>
        </p:txBody>
      </p:sp>
    </p:spTree>
    <p:extLst>
      <p:ext uri="{BB962C8B-B14F-4D97-AF65-F5344CB8AC3E}">
        <p14:creationId xmlns:p14="http://schemas.microsoft.com/office/powerpoint/2010/main" val="107540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68140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pre-processing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68CCCB-7231-9F6A-4949-50B77989087D}"/>
              </a:ext>
            </a:extLst>
          </p:cNvPr>
          <p:cNvGrpSpPr/>
          <p:nvPr/>
        </p:nvGrpSpPr>
        <p:grpSpPr>
          <a:xfrm>
            <a:off x="533980" y="342324"/>
            <a:ext cx="1692986" cy="176097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746DC3-17E1-99C5-1845-1583AD832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3253B22-8B7B-9DFA-9453-F3CECDF317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B3B3B3C3-B85F-CF93-262F-D8B27B5A5C4E}"/>
              </a:ext>
            </a:extLst>
          </p:cNvPr>
          <p:cNvSpPr txBox="1"/>
          <p:nvPr/>
        </p:nvSpPr>
        <p:spPr>
          <a:xfrm>
            <a:off x="-151820" y="897565"/>
            <a:ext cx="3139661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159BE-B7E4-016A-5E4F-DF21E796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340498"/>
            <a:ext cx="9906000" cy="7832202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9769A0E1-8C87-D585-1A67-85881F386B4D}"/>
              </a:ext>
            </a:extLst>
          </p:cNvPr>
          <p:cNvSpPr txBox="1"/>
          <p:nvPr/>
        </p:nvSpPr>
        <p:spPr>
          <a:xfrm>
            <a:off x="2385682" y="1880590"/>
            <a:ext cx="14378317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Creating new feature </a:t>
            </a:r>
            <a:r>
              <a:rPr lang="en-US" sz="3200" dirty="0" err="1">
                <a:solidFill>
                  <a:srgbClr val="7030A0"/>
                </a:solidFill>
                <a:latin typeface="Rubik"/>
              </a:rPr>
              <a:t>TotalSales</a:t>
            </a:r>
            <a:r>
              <a:rPr lang="en-US" sz="3200" dirty="0">
                <a:solidFill>
                  <a:srgbClr val="7030A0"/>
                </a:solidFill>
                <a:latin typeface="Rubik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6113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68140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pre-processing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68CCCB-7231-9F6A-4949-50B77989087D}"/>
              </a:ext>
            </a:extLst>
          </p:cNvPr>
          <p:cNvGrpSpPr/>
          <p:nvPr/>
        </p:nvGrpSpPr>
        <p:grpSpPr>
          <a:xfrm>
            <a:off x="533980" y="342324"/>
            <a:ext cx="1692986" cy="176097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746DC3-17E1-99C5-1845-1583AD832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3253B22-8B7B-9DFA-9453-F3CECDF317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B3B3B3C3-B85F-CF93-262F-D8B27B5A5C4E}"/>
              </a:ext>
            </a:extLst>
          </p:cNvPr>
          <p:cNvSpPr txBox="1"/>
          <p:nvPr/>
        </p:nvSpPr>
        <p:spPr>
          <a:xfrm>
            <a:off x="-151820" y="897565"/>
            <a:ext cx="3139661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3B78CBB-5E0A-E776-A18D-5995BCD7C35A}"/>
              </a:ext>
            </a:extLst>
          </p:cNvPr>
          <p:cNvSpPr txBox="1"/>
          <p:nvPr/>
        </p:nvSpPr>
        <p:spPr>
          <a:xfrm>
            <a:off x="2362200" y="2125517"/>
            <a:ext cx="1470660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Understanding datatype, central tendency, and data shape of new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29098-4484-B93E-57EE-06FDB782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966" y="3018985"/>
            <a:ext cx="8136234" cy="58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5">
            <a:extLst>
              <a:ext uri="{FF2B5EF4-FFF2-40B4-BE49-F238E27FC236}">
                <a16:creationId xmlns:a16="http://schemas.microsoft.com/office/drawing/2014/main" id="{4E101C2A-1B1C-4FF6-D3F7-593AB8865045}"/>
              </a:ext>
            </a:extLst>
          </p:cNvPr>
          <p:cNvGrpSpPr/>
          <p:nvPr/>
        </p:nvGrpSpPr>
        <p:grpSpPr>
          <a:xfrm>
            <a:off x="533400" y="342900"/>
            <a:ext cx="1828800" cy="1828800"/>
            <a:chOff x="0" y="0"/>
            <a:chExt cx="812800" cy="8128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C4DEBAD-33E3-8E65-814A-C604E4CB7F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38A4758B-7736-CCB8-8CAF-80D698E5B5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>
            <a:extLst>
              <a:ext uri="{FF2B5EF4-FFF2-40B4-BE49-F238E27FC236}">
                <a16:creationId xmlns:a16="http://schemas.microsoft.com/office/drawing/2014/main" id="{C7678BAD-E6C7-071A-9B3D-ED80FA6BCFCA}"/>
              </a:ext>
            </a:extLst>
          </p:cNvPr>
          <p:cNvSpPr txBox="1"/>
          <p:nvPr/>
        </p:nvSpPr>
        <p:spPr>
          <a:xfrm>
            <a:off x="-204955" y="952499"/>
            <a:ext cx="3391529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3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27EBC32A-D519-39B4-7CDE-FC2A9D97F41C}"/>
              </a:ext>
            </a:extLst>
          </p:cNvPr>
          <p:cNvSpPr txBox="1"/>
          <p:nvPr/>
        </p:nvSpPr>
        <p:spPr>
          <a:xfrm>
            <a:off x="2700504" y="757163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EDA &amp; data storytelling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E940129-B52E-9911-4A95-4562FA47677F}"/>
              </a:ext>
            </a:extLst>
          </p:cNvPr>
          <p:cNvSpPr txBox="1"/>
          <p:nvPr/>
        </p:nvSpPr>
        <p:spPr>
          <a:xfrm>
            <a:off x="2362200" y="2439762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The distribution of Quantity after removing outliers: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B29EB-CEA1-2052-25AA-40328DAE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933700"/>
            <a:ext cx="13735050" cy="5625045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E07A953-E1D1-B3CE-58E9-A61A412898F8}"/>
              </a:ext>
            </a:extLst>
          </p:cNvPr>
          <p:cNvSpPr txBox="1"/>
          <p:nvPr/>
        </p:nvSpPr>
        <p:spPr>
          <a:xfrm>
            <a:off x="2891883" y="8877300"/>
            <a:ext cx="13135180" cy="331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20"/>
              </a:lnSpc>
              <a:spcBef>
                <a:spcPct val="0"/>
              </a:spcBef>
            </a:pPr>
            <a:r>
              <a:rPr lang="en-US" sz="2800" i="1" dirty="0">
                <a:latin typeface="Rubik"/>
                <a:sym typeface="Wingdings" panose="05000000000000000000" pitchFamily="2" charset="2"/>
              </a:rPr>
              <a:t> </a:t>
            </a:r>
            <a:r>
              <a:rPr lang="en-US" sz="2800" i="1" dirty="0">
                <a:latin typeface="Rubik"/>
              </a:rPr>
              <a:t>Value 2 is highest while the orders are under 50000</a:t>
            </a:r>
          </a:p>
        </p:txBody>
      </p:sp>
    </p:spTree>
    <p:extLst>
      <p:ext uri="{BB962C8B-B14F-4D97-AF65-F5344CB8AC3E}">
        <p14:creationId xmlns:p14="http://schemas.microsoft.com/office/powerpoint/2010/main" val="15352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5">
            <a:extLst>
              <a:ext uri="{FF2B5EF4-FFF2-40B4-BE49-F238E27FC236}">
                <a16:creationId xmlns:a16="http://schemas.microsoft.com/office/drawing/2014/main" id="{4E101C2A-1B1C-4FF6-D3F7-593AB8865045}"/>
              </a:ext>
            </a:extLst>
          </p:cNvPr>
          <p:cNvGrpSpPr/>
          <p:nvPr/>
        </p:nvGrpSpPr>
        <p:grpSpPr>
          <a:xfrm>
            <a:off x="533400" y="342900"/>
            <a:ext cx="1828800" cy="1828800"/>
            <a:chOff x="0" y="0"/>
            <a:chExt cx="812800" cy="8128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C4DEBAD-33E3-8E65-814A-C604E4CB7F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38A4758B-7736-CCB8-8CAF-80D698E5B5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>
            <a:extLst>
              <a:ext uri="{FF2B5EF4-FFF2-40B4-BE49-F238E27FC236}">
                <a16:creationId xmlns:a16="http://schemas.microsoft.com/office/drawing/2014/main" id="{C7678BAD-E6C7-071A-9B3D-ED80FA6BCFCA}"/>
              </a:ext>
            </a:extLst>
          </p:cNvPr>
          <p:cNvSpPr txBox="1"/>
          <p:nvPr/>
        </p:nvSpPr>
        <p:spPr>
          <a:xfrm>
            <a:off x="-204955" y="952499"/>
            <a:ext cx="3391529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3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27EBC32A-D519-39B4-7CDE-FC2A9D97F41C}"/>
              </a:ext>
            </a:extLst>
          </p:cNvPr>
          <p:cNvSpPr txBox="1"/>
          <p:nvPr/>
        </p:nvSpPr>
        <p:spPr>
          <a:xfrm>
            <a:off x="2700504" y="757163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EDA &amp; data storytelling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E940129-B52E-9911-4A95-4562FA47677F}"/>
              </a:ext>
            </a:extLst>
          </p:cNvPr>
          <p:cNvSpPr txBox="1"/>
          <p:nvPr/>
        </p:nvSpPr>
        <p:spPr>
          <a:xfrm>
            <a:off x="2362200" y="2439762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Total Sales by Month: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E07A953-E1D1-B3CE-58E9-A61A412898F8}"/>
              </a:ext>
            </a:extLst>
          </p:cNvPr>
          <p:cNvSpPr txBox="1"/>
          <p:nvPr/>
        </p:nvSpPr>
        <p:spPr>
          <a:xfrm>
            <a:off x="3182857" y="9791700"/>
            <a:ext cx="13135180" cy="331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20"/>
              </a:lnSpc>
              <a:spcBef>
                <a:spcPct val="0"/>
              </a:spcBef>
            </a:pPr>
            <a:r>
              <a:rPr lang="en-US" sz="2800" i="1" dirty="0">
                <a:latin typeface="Rubik"/>
                <a:sym typeface="Wingdings" panose="05000000000000000000" pitchFamily="2" charset="2"/>
              </a:rPr>
              <a:t> </a:t>
            </a:r>
            <a:r>
              <a:rPr lang="en-US" sz="2800" i="1" dirty="0">
                <a:latin typeface="Rubik"/>
              </a:rPr>
              <a:t>Peak sales period was November 2011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7932B-D3C9-F739-D59D-85C6A566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733673"/>
            <a:ext cx="11734800" cy="67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5">
            <a:extLst>
              <a:ext uri="{FF2B5EF4-FFF2-40B4-BE49-F238E27FC236}">
                <a16:creationId xmlns:a16="http://schemas.microsoft.com/office/drawing/2014/main" id="{4E101C2A-1B1C-4FF6-D3F7-593AB8865045}"/>
              </a:ext>
            </a:extLst>
          </p:cNvPr>
          <p:cNvGrpSpPr/>
          <p:nvPr/>
        </p:nvGrpSpPr>
        <p:grpSpPr>
          <a:xfrm>
            <a:off x="533400" y="342900"/>
            <a:ext cx="1828800" cy="1828800"/>
            <a:chOff x="0" y="0"/>
            <a:chExt cx="812800" cy="8128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C4DEBAD-33E3-8E65-814A-C604E4CB7F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38A4758B-7736-CCB8-8CAF-80D698E5B5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>
            <a:extLst>
              <a:ext uri="{FF2B5EF4-FFF2-40B4-BE49-F238E27FC236}">
                <a16:creationId xmlns:a16="http://schemas.microsoft.com/office/drawing/2014/main" id="{C7678BAD-E6C7-071A-9B3D-ED80FA6BCFCA}"/>
              </a:ext>
            </a:extLst>
          </p:cNvPr>
          <p:cNvSpPr txBox="1"/>
          <p:nvPr/>
        </p:nvSpPr>
        <p:spPr>
          <a:xfrm>
            <a:off x="-204955" y="952499"/>
            <a:ext cx="3391529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3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27EBC32A-D519-39B4-7CDE-FC2A9D97F41C}"/>
              </a:ext>
            </a:extLst>
          </p:cNvPr>
          <p:cNvSpPr txBox="1"/>
          <p:nvPr/>
        </p:nvSpPr>
        <p:spPr>
          <a:xfrm>
            <a:off x="2700504" y="757163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EDA &amp; data storytelling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E940129-B52E-9911-4A95-4562FA47677F}"/>
              </a:ext>
            </a:extLst>
          </p:cNvPr>
          <p:cNvSpPr txBox="1"/>
          <p:nvPr/>
        </p:nvSpPr>
        <p:spPr>
          <a:xfrm>
            <a:off x="2362200" y="2439762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Word Cloud of Product Descriptions: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E07A953-E1D1-B3CE-58E9-A61A412898F8}"/>
              </a:ext>
            </a:extLst>
          </p:cNvPr>
          <p:cNvSpPr txBox="1"/>
          <p:nvPr/>
        </p:nvSpPr>
        <p:spPr>
          <a:xfrm>
            <a:off x="1676400" y="9380339"/>
            <a:ext cx="1557358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4320" lvl="0"/>
            <a:r>
              <a:rPr lang="en-US" sz="2800" i="1" dirty="0">
                <a:latin typeface="Rubik"/>
                <a:sym typeface="Wingdings" panose="05000000000000000000" pitchFamily="2" charset="2"/>
              </a:rPr>
              <a:t> </a:t>
            </a:r>
            <a:r>
              <a:rPr lang="en-US" sz="2800" i="1" dirty="0">
                <a:latin typeface="Rubik"/>
              </a:rPr>
              <a:t>A Word Cloud generated from the Descriptions attribute visualizes the frequency of words in those descriptions, with the size of each word indicating its frequency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F6E23-1DC3-B4AC-90C0-DAC72EA5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04" y="2857500"/>
            <a:ext cx="11091696" cy="628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5">
            <a:extLst>
              <a:ext uri="{FF2B5EF4-FFF2-40B4-BE49-F238E27FC236}">
                <a16:creationId xmlns:a16="http://schemas.microsoft.com/office/drawing/2014/main" id="{4E101C2A-1B1C-4FF6-D3F7-593AB8865045}"/>
              </a:ext>
            </a:extLst>
          </p:cNvPr>
          <p:cNvGrpSpPr/>
          <p:nvPr/>
        </p:nvGrpSpPr>
        <p:grpSpPr>
          <a:xfrm>
            <a:off x="533400" y="342900"/>
            <a:ext cx="1828800" cy="1828800"/>
            <a:chOff x="0" y="0"/>
            <a:chExt cx="812800" cy="8128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C4DEBAD-33E3-8E65-814A-C604E4CB7F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38A4758B-7736-CCB8-8CAF-80D698E5B5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>
            <a:extLst>
              <a:ext uri="{FF2B5EF4-FFF2-40B4-BE49-F238E27FC236}">
                <a16:creationId xmlns:a16="http://schemas.microsoft.com/office/drawing/2014/main" id="{C7678BAD-E6C7-071A-9B3D-ED80FA6BCFCA}"/>
              </a:ext>
            </a:extLst>
          </p:cNvPr>
          <p:cNvSpPr txBox="1"/>
          <p:nvPr/>
        </p:nvSpPr>
        <p:spPr>
          <a:xfrm>
            <a:off x="-204955" y="952499"/>
            <a:ext cx="3391529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3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27EBC32A-D519-39B4-7CDE-FC2A9D97F41C}"/>
              </a:ext>
            </a:extLst>
          </p:cNvPr>
          <p:cNvSpPr txBox="1"/>
          <p:nvPr/>
        </p:nvSpPr>
        <p:spPr>
          <a:xfrm>
            <a:off x="2700504" y="757163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EDA &amp; data storytelling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E940129-B52E-9911-4A95-4562FA47677F}"/>
              </a:ext>
            </a:extLst>
          </p:cNvPr>
          <p:cNvSpPr txBox="1"/>
          <p:nvPr/>
        </p:nvSpPr>
        <p:spPr>
          <a:xfrm>
            <a:off x="2362200" y="2439762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The Quantity sold per top 20 Product Description: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E07A953-E1D1-B3CE-58E9-A61A412898F8}"/>
              </a:ext>
            </a:extLst>
          </p:cNvPr>
          <p:cNvSpPr txBox="1"/>
          <p:nvPr/>
        </p:nvSpPr>
        <p:spPr>
          <a:xfrm>
            <a:off x="2220487" y="9779343"/>
            <a:ext cx="14720990" cy="329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20"/>
              </a:lnSpc>
              <a:spcBef>
                <a:spcPct val="0"/>
              </a:spcBef>
            </a:pPr>
            <a:r>
              <a:rPr lang="en-US" sz="2800" i="1" dirty="0">
                <a:latin typeface="Rubik"/>
                <a:sym typeface="Wingdings" panose="05000000000000000000" pitchFamily="2" charset="2"/>
              </a:rPr>
              <a:t> The top 5 products are over 10000 while the others are between 8000 and 1000</a:t>
            </a:r>
            <a:endParaRPr lang="en-US" sz="2800" i="1" dirty="0">
              <a:latin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5B651-D128-F0EE-164D-5EF46F8A8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812894"/>
            <a:ext cx="11277600" cy="6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4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5">
            <a:extLst>
              <a:ext uri="{FF2B5EF4-FFF2-40B4-BE49-F238E27FC236}">
                <a16:creationId xmlns:a16="http://schemas.microsoft.com/office/drawing/2014/main" id="{4E101C2A-1B1C-4FF6-D3F7-593AB8865045}"/>
              </a:ext>
            </a:extLst>
          </p:cNvPr>
          <p:cNvGrpSpPr/>
          <p:nvPr/>
        </p:nvGrpSpPr>
        <p:grpSpPr>
          <a:xfrm>
            <a:off x="533400" y="342900"/>
            <a:ext cx="1828800" cy="1828800"/>
            <a:chOff x="0" y="0"/>
            <a:chExt cx="812800" cy="8128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C4DEBAD-33E3-8E65-814A-C604E4CB7F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38A4758B-7736-CCB8-8CAF-80D698E5B5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>
            <a:extLst>
              <a:ext uri="{FF2B5EF4-FFF2-40B4-BE49-F238E27FC236}">
                <a16:creationId xmlns:a16="http://schemas.microsoft.com/office/drawing/2014/main" id="{C7678BAD-E6C7-071A-9B3D-ED80FA6BCFCA}"/>
              </a:ext>
            </a:extLst>
          </p:cNvPr>
          <p:cNvSpPr txBox="1"/>
          <p:nvPr/>
        </p:nvSpPr>
        <p:spPr>
          <a:xfrm>
            <a:off x="-204955" y="952499"/>
            <a:ext cx="3391529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3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27EBC32A-D519-39B4-7CDE-FC2A9D97F41C}"/>
              </a:ext>
            </a:extLst>
          </p:cNvPr>
          <p:cNvSpPr txBox="1"/>
          <p:nvPr/>
        </p:nvSpPr>
        <p:spPr>
          <a:xfrm>
            <a:off x="2700504" y="757163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EDA &amp; data storytelling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E940129-B52E-9911-4A95-4562FA47677F}"/>
              </a:ext>
            </a:extLst>
          </p:cNvPr>
          <p:cNvSpPr txBox="1"/>
          <p:nvPr/>
        </p:nvSpPr>
        <p:spPr>
          <a:xfrm>
            <a:off x="2362200" y="2439762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Total sales of the Top and Bottom 5 customers: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E07A953-E1D1-B3CE-58E9-A61A412898F8}"/>
              </a:ext>
            </a:extLst>
          </p:cNvPr>
          <p:cNvSpPr txBox="1"/>
          <p:nvPr/>
        </p:nvSpPr>
        <p:spPr>
          <a:xfrm>
            <a:off x="704850" y="9380036"/>
            <a:ext cx="1720215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2800" i="1" dirty="0">
                <a:latin typeface="Rubik"/>
                <a:sym typeface="Wingdings" panose="05000000000000000000" pitchFamily="2" charset="2"/>
              </a:rPr>
              <a:t> </a:t>
            </a:r>
            <a:r>
              <a:rPr lang="en-US" sz="2800" i="1" dirty="0">
                <a:latin typeface="Rubik"/>
              </a:rPr>
              <a:t>Customer ID 72662.0 has the highest Total Sales Amount while Customer ID  17942.0 has the lowest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C9841-85C0-A14F-C979-B4B9D305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59" y="2924795"/>
            <a:ext cx="14780482" cy="59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5">
            <a:extLst>
              <a:ext uri="{FF2B5EF4-FFF2-40B4-BE49-F238E27FC236}">
                <a16:creationId xmlns:a16="http://schemas.microsoft.com/office/drawing/2014/main" id="{4E101C2A-1B1C-4FF6-D3F7-593AB8865045}"/>
              </a:ext>
            </a:extLst>
          </p:cNvPr>
          <p:cNvGrpSpPr/>
          <p:nvPr/>
        </p:nvGrpSpPr>
        <p:grpSpPr>
          <a:xfrm>
            <a:off x="533400" y="342900"/>
            <a:ext cx="1828800" cy="1828800"/>
            <a:chOff x="0" y="0"/>
            <a:chExt cx="812800" cy="8128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C4DEBAD-33E3-8E65-814A-C604E4CB7F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38A4758B-7736-CCB8-8CAF-80D698E5B5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>
            <a:extLst>
              <a:ext uri="{FF2B5EF4-FFF2-40B4-BE49-F238E27FC236}">
                <a16:creationId xmlns:a16="http://schemas.microsoft.com/office/drawing/2014/main" id="{C7678BAD-E6C7-071A-9B3D-ED80FA6BCFCA}"/>
              </a:ext>
            </a:extLst>
          </p:cNvPr>
          <p:cNvSpPr txBox="1"/>
          <p:nvPr/>
        </p:nvSpPr>
        <p:spPr>
          <a:xfrm>
            <a:off x="-204955" y="952499"/>
            <a:ext cx="3391529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3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27EBC32A-D519-39B4-7CDE-FC2A9D97F41C}"/>
              </a:ext>
            </a:extLst>
          </p:cNvPr>
          <p:cNvSpPr txBox="1"/>
          <p:nvPr/>
        </p:nvSpPr>
        <p:spPr>
          <a:xfrm>
            <a:off x="2700504" y="757163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EDA &amp; data storytelling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E940129-B52E-9911-4A95-4562FA47677F}"/>
              </a:ext>
            </a:extLst>
          </p:cNvPr>
          <p:cNvSpPr txBox="1"/>
          <p:nvPr/>
        </p:nvSpPr>
        <p:spPr>
          <a:xfrm>
            <a:off x="2362200" y="2439762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Total sales of the Top and Bottom 5 countries: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E07A953-E1D1-B3CE-58E9-A61A412898F8}"/>
              </a:ext>
            </a:extLst>
          </p:cNvPr>
          <p:cNvSpPr txBox="1"/>
          <p:nvPr/>
        </p:nvSpPr>
        <p:spPr>
          <a:xfrm>
            <a:off x="10591800" y="5219700"/>
            <a:ext cx="7486185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2800" i="1" dirty="0">
                <a:latin typeface="Rubik"/>
                <a:sym typeface="Wingdings" panose="05000000000000000000" pitchFamily="2" charset="2"/>
              </a:rPr>
              <a:t> T</a:t>
            </a:r>
            <a:r>
              <a:rPr lang="en-US" sz="2800" i="1" dirty="0">
                <a:latin typeface="Rubik"/>
              </a:rPr>
              <a:t>he United Kingdom has the highest Total Sales, while the sales of  Saudi Arabia, Bahrain, the Czech Republic, and RSA are almost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51D7A-8CD3-21E1-1F87-A4F9069E3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56" y="2854024"/>
            <a:ext cx="9347044" cy="73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5">
            <a:extLst>
              <a:ext uri="{FF2B5EF4-FFF2-40B4-BE49-F238E27FC236}">
                <a16:creationId xmlns:a16="http://schemas.microsoft.com/office/drawing/2014/main" id="{4E101C2A-1B1C-4FF6-D3F7-593AB8865045}"/>
              </a:ext>
            </a:extLst>
          </p:cNvPr>
          <p:cNvGrpSpPr/>
          <p:nvPr/>
        </p:nvGrpSpPr>
        <p:grpSpPr>
          <a:xfrm>
            <a:off x="533400" y="342900"/>
            <a:ext cx="1828800" cy="1828800"/>
            <a:chOff x="0" y="0"/>
            <a:chExt cx="812800" cy="8128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C4DEBAD-33E3-8E65-814A-C604E4CB7F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38A4758B-7736-CCB8-8CAF-80D698E5B5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>
            <a:extLst>
              <a:ext uri="{FF2B5EF4-FFF2-40B4-BE49-F238E27FC236}">
                <a16:creationId xmlns:a16="http://schemas.microsoft.com/office/drawing/2014/main" id="{C7678BAD-E6C7-071A-9B3D-ED80FA6BCFCA}"/>
              </a:ext>
            </a:extLst>
          </p:cNvPr>
          <p:cNvSpPr txBox="1"/>
          <p:nvPr/>
        </p:nvSpPr>
        <p:spPr>
          <a:xfrm>
            <a:off x="-204955" y="952499"/>
            <a:ext cx="3391529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3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27EBC32A-D519-39B4-7CDE-FC2A9D97F41C}"/>
              </a:ext>
            </a:extLst>
          </p:cNvPr>
          <p:cNvSpPr txBox="1"/>
          <p:nvPr/>
        </p:nvSpPr>
        <p:spPr>
          <a:xfrm>
            <a:off x="2700504" y="757163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EDA &amp; data storytelling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E940129-B52E-9911-4A95-4562FA47677F}"/>
              </a:ext>
            </a:extLst>
          </p:cNvPr>
          <p:cNvSpPr txBox="1"/>
          <p:nvPr/>
        </p:nvSpPr>
        <p:spPr>
          <a:xfrm>
            <a:off x="2362200" y="2439762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Number of Transactions by Hour of the Day: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E07A953-E1D1-B3CE-58E9-A61A412898F8}"/>
              </a:ext>
            </a:extLst>
          </p:cNvPr>
          <p:cNvSpPr txBox="1"/>
          <p:nvPr/>
        </p:nvSpPr>
        <p:spPr>
          <a:xfrm>
            <a:off x="2971800" y="9813412"/>
            <a:ext cx="13135180" cy="331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20"/>
              </a:lnSpc>
              <a:spcBef>
                <a:spcPct val="0"/>
              </a:spcBef>
            </a:pPr>
            <a:r>
              <a:rPr lang="en-US" sz="2800" i="1" dirty="0">
                <a:latin typeface="Rubik"/>
                <a:sym typeface="Wingdings" panose="05000000000000000000" pitchFamily="2" charset="2"/>
              </a:rPr>
              <a:t> </a:t>
            </a:r>
            <a:r>
              <a:rPr lang="en-US" sz="2800" i="1" dirty="0">
                <a:latin typeface="Rubik"/>
              </a:rPr>
              <a:t>12 o’clock and 15 o’clock are the peak times of sales of the 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4F17C-1CBC-CA77-DAC3-DE2DB0D4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82" y="3160994"/>
            <a:ext cx="10824117" cy="64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85850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7835" y="8298401"/>
            <a:ext cx="4550456" cy="34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ubik"/>
              </a:rPr>
              <a:t>Cleaning the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58381" y="6349503"/>
            <a:ext cx="4115762" cy="138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u="none" spc="587" dirty="0">
                <a:solidFill>
                  <a:srgbClr val="000000"/>
                </a:solidFill>
                <a:latin typeface="Bebas Neue"/>
              </a:rPr>
              <a:t>Data </a:t>
            </a:r>
          </a:p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u="none" spc="587" dirty="0">
                <a:solidFill>
                  <a:srgbClr val="000000"/>
                </a:solidFill>
                <a:latin typeface="Bebas Neue"/>
              </a:rPr>
              <a:t>pre-processing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4718" y="8287838"/>
            <a:ext cx="4514084" cy="71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ubik"/>
              </a:rPr>
              <a:t>Summarize the information of the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30257" y="8287837"/>
            <a:ext cx="4115762" cy="71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ubik"/>
              </a:rPr>
              <a:t>Exploring data analysis and visualizing the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1981" y="6349503"/>
            <a:ext cx="4115762" cy="68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Data collection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30257" y="6349503"/>
            <a:ext cx="4115762" cy="138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EDA &amp; data storytelling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3357563" y="4122236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490200" y="3041149"/>
            <a:ext cx="2219325" cy="221932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78B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56975" y="5577978"/>
            <a:ext cx="485775" cy="4857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01113" y="5577978"/>
            <a:ext cx="485775" cy="48577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45250" y="5577978"/>
            <a:ext cx="485775" cy="4857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034338" y="3041149"/>
            <a:ext cx="2219325" cy="221932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578475" y="3041149"/>
            <a:ext cx="2219325" cy="221932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15">
            <a:extLst>
              <a:ext uri="{FF2B5EF4-FFF2-40B4-BE49-F238E27FC236}">
                <a16:creationId xmlns:a16="http://schemas.microsoft.com/office/drawing/2014/main" id="{9045A0C4-6C5F-371D-3B83-34F6BE4721A1}"/>
              </a:ext>
            </a:extLst>
          </p:cNvPr>
          <p:cNvSpPr txBox="1"/>
          <p:nvPr/>
        </p:nvSpPr>
        <p:spPr>
          <a:xfrm>
            <a:off x="1264741" y="5069101"/>
            <a:ext cx="394692" cy="4174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7CA08C11-6E40-FCBE-E4A2-E73D4BBF973D}"/>
              </a:ext>
            </a:extLst>
          </p:cNvPr>
          <p:cNvSpPr txBox="1"/>
          <p:nvPr/>
        </p:nvSpPr>
        <p:spPr>
          <a:xfrm>
            <a:off x="1573879" y="3805590"/>
            <a:ext cx="4115762" cy="68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1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D42CF023-BCF0-64E2-325E-199767994C70}"/>
              </a:ext>
            </a:extLst>
          </p:cNvPr>
          <p:cNvSpPr txBox="1"/>
          <p:nvPr/>
        </p:nvSpPr>
        <p:spPr>
          <a:xfrm>
            <a:off x="12630257" y="3805590"/>
            <a:ext cx="4115762" cy="68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3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7F78C9E-B9C3-1E5C-6EEA-47E9F7CFFDE1}"/>
              </a:ext>
            </a:extLst>
          </p:cNvPr>
          <p:cNvSpPr txBox="1"/>
          <p:nvPr/>
        </p:nvSpPr>
        <p:spPr>
          <a:xfrm>
            <a:off x="7075182" y="3805590"/>
            <a:ext cx="4115762" cy="68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37" grpId="0"/>
      <p:bldP spid="38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48510"/>
            <a:ext cx="705237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conclusion</a:t>
            </a: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8149950" y="2107642"/>
            <a:ext cx="20144814" cy="2066322"/>
            <a:chOff x="0" y="0"/>
            <a:chExt cx="26859752" cy="2755096"/>
          </a:xfrm>
        </p:grpSpPr>
        <p:grpSp>
          <p:nvGrpSpPr>
            <p:cNvPr id="17" name="Group 17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</p:grpSp>
      <p:sp>
        <p:nvSpPr>
          <p:cNvPr id="37" name="TextBox 4">
            <a:extLst>
              <a:ext uri="{FF2B5EF4-FFF2-40B4-BE49-F238E27FC236}">
                <a16:creationId xmlns:a16="http://schemas.microsoft.com/office/drawing/2014/main" id="{18CDB17E-94F1-1C9E-8D76-82E31B94BB8C}"/>
              </a:ext>
            </a:extLst>
          </p:cNvPr>
          <p:cNvSpPr txBox="1"/>
          <p:nvPr/>
        </p:nvSpPr>
        <p:spPr>
          <a:xfrm>
            <a:off x="2362200" y="2714750"/>
            <a:ext cx="13135180" cy="4893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Learn and practice visualization that goes into the dataset by using Python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Learn the concept of storytelling and presentation to reach the audience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The outcomes of these visualizations help us deeply understand the dataset such as sales trends, and insight into every product, customer, or country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This information can be useful in decision-making to improve the business overall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4771182" y="-8030135"/>
            <a:ext cx="25581673" cy="26174213"/>
            <a:chOff x="0" y="0"/>
            <a:chExt cx="34108898" cy="34898951"/>
          </a:xfrm>
        </p:grpSpPr>
        <p:sp>
          <p:nvSpPr>
            <p:cNvPr id="3" name="AutoShape 3"/>
            <p:cNvSpPr/>
            <p:nvPr/>
          </p:nvSpPr>
          <p:spPr>
            <a:xfrm>
              <a:off x="2153886" y="0"/>
              <a:ext cx="31955012" cy="34898951"/>
            </a:xfrm>
            <a:prstGeom prst="rect">
              <a:avLst/>
            </a:prstGeom>
            <a:solidFill>
              <a:srgbClr val="7C6CE3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0" y="96235"/>
              <a:ext cx="4307772" cy="430777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3000533"/>
              <a:ext cx="4307772" cy="43077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4397668"/>
              <a:ext cx="4307772" cy="430777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7301966"/>
              <a:ext cx="4307772" cy="43077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904831"/>
              <a:ext cx="4307772" cy="43077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8699101"/>
              <a:ext cx="4307772" cy="43077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21603399"/>
              <a:ext cx="4307772" cy="43077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30206264"/>
              <a:ext cx="4307772" cy="430777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</p:grpSp>
      <p:sp>
        <p:nvSpPr>
          <p:cNvPr id="20" name="Freeform 20"/>
          <p:cNvSpPr/>
          <p:nvPr/>
        </p:nvSpPr>
        <p:spPr>
          <a:xfrm flipH="1">
            <a:off x="11745228" y="1028700"/>
            <a:ext cx="5318379" cy="8229600"/>
          </a:xfrm>
          <a:custGeom>
            <a:avLst/>
            <a:gdLst/>
            <a:ahLst/>
            <a:cxnLst/>
            <a:rect l="l" t="t" r="r" b="b"/>
            <a:pathLst>
              <a:path w="5318379" h="8229600">
                <a:moveTo>
                  <a:pt x="5318379" y="0"/>
                </a:moveTo>
                <a:lnTo>
                  <a:pt x="0" y="0"/>
                </a:lnTo>
                <a:lnTo>
                  <a:pt x="0" y="8229600"/>
                </a:lnTo>
                <a:lnTo>
                  <a:pt x="5318379" y="8229600"/>
                </a:lnTo>
                <a:lnTo>
                  <a:pt x="531837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375065" y="2619514"/>
            <a:ext cx="10066690" cy="31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81"/>
              </a:lnSpc>
              <a:spcBef>
                <a:spcPct val="0"/>
              </a:spcBef>
            </a:pPr>
            <a:r>
              <a:rPr lang="en-US" sz="10884" u="none" spc="1110" dirty="0">
                <a:solidFill>
                  <a:srgbClr val="FFFFFF"/>
                </a:solidFill>
                <a:latin typeface="Bebas Neue Bold"/>
              </a:rPr>
              <a:t>THANKS FOR</a:t>
            </a:r>
          </a:p>
          <a:p>
            <a:pPr marL="0" lvl="0" indent="0" algn="l">
              <a:lnSpc>
                <a:spcPts val="12081"/>
              </a:lnSpc>
              <a:spcBef>
                <a:spcPct val="0"/>
              </a:spcBef>
            </a:pPr>
            <a:r>
              <a:rPr lang="en-US" sz="10884" u="none" spc="1110" dirty="0">
                <a:solidFill>
                  <a:srgbClr val="FFFFFF"/>
                </a:solidFill>
                <a:latin typeface="Bebas Neue Bold"/>
              </a:rPr>
              <a:t>listening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319981" y="1918270"/>
            <a:ext cx="3796125" cy="1424271"/>
            <a:chOff x="0" y="-71117"/>
            <a:chExt cx="862701" cy="367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2701" cy="271970"/>
            </a:xfrm>
            <a:custGeom>
              <a:avLst/>
              <a:gdLst/>
              <a:ahLst/>
              <a:cxnLst/>
              <a:rect l="l" t="t" r="r" b="b"/>
              <a:pathLst>
                <a:path w="862701" h="271970">
                  <a:moveTo>
                    <a:pt x="39014" y="0"/>
                  </a:moveTo>
                  <a:lnTo>
                    <a:pt x="823687" y="0"/>
                  </a:lnTo>
                  <a:cubicBezTo>
                    <a:pt x="845234" y="0"/>
                    <a:pt x="862701" y="17467"/>
                    <a:pt x="862701" y="39014"/>
                  </a:cubicBezTo>
                  <a:lnTo>
                    <a:pt x="862701" y="232957"/>
                  </a:lnTo>
                  <a:cubicBezTo>
                    <a:pt x="862701" y="254503"/>
                    <a:pt x="845234" y="271970"/>
                    <a:pt x="823687" y="271970"/>
                  </a:cubicBezTo>
                  <a:lnTo>
                    <a:pt x="39014" y="271970"/>
                  </a:lnTo>
                  <a:cubicBezTo>
                    <a:pt x="17467" y="271970"/>
                    <a:pt x="0" y="254503"/>
                    <a:pt x="0" y="232957"/>
                  </a:cubicBezTo>
                  <a:lnTo>
                    <a:pt x="0" y="39014"/>
                  </a:lnTo>
                  <a:cubicBezTo>
                    <a:pt x="0" y="17467"/>
                    <a:pt x="17467" y="0"/>
                    <a:pt x="39014" y="0"/>
                  </a:cubicBezTo>
                  <a:close/>
                </a:path>
              </a:pathLst>
            </a:custGeom>
            <a:solidFill>
              <a:srgbClr val="E1A10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1117"/>
              <a:ext cx="862701" cy="3672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bas Neue Bold"/>
                </a:rPr>
                <a:t>INVOICE NO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19981" y="3519224"/>
            <a:ext cx="3796125" cy="1423275"/>
            <a:chOff x="0" y="-75865"/>
            <a:chExt cx="862701" cy="367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2701" cy="271970"/>
            </a:xfrm>
            <a:custGeom>
              <a:avLst/>
              <a:gdLst/>
              <a:ahLst/>
              <a:cxnLst/>
              <a:rect l="l" t="t" r="r" b="b"/>
              <a:pathLst>
                <a:path w="862701" h="271970">
                  <a:moveTo>
                    <a:pt x="39014" y="0"/>
                  </a:moveTo>
                  <a:lnTo>
                    <a:pt x="823687" y="0"/>
                  </a:lnTo>
                  <a:cubicBezTo>
                    <a:pt x="845234" y="0"/>
                    <a:pt x="862701" y="17467"/>
                    <a:pt x="862701" y="39014"/>
                  </a:cubicBezTo>
                  <a:lnTo>
                    <a:pt x="862701" y="232957"/>
                  </a:lnTo>
                  <a:cubicBezTo>
                    <a:pt x="862701" y="254503"/>
                    <a:pt x="845234" y="271970"/>
                    <a:pt x="823687" y="271970"/>
                  </a:cubicBezTo>
                  <a:lnTo>
                    <a:pt x="39014" y="271970"/>
                  </a:lnTo>
                  <a:cubicBezTo>
                    <a:pt x="17467" y="271970"/>
                    <a:pt x="0" y="254503"/>
                    <a:pt x="0" y="232957"/>
                  </a:cubicBezTo>
                  <a:lnTo>
                    <a:pt x="0" y="39014"/>
                  </a:lnTo>
                  <a:cubicBezTo>
                    <a:pt x="0" y="17467"/>
                    <a:pt x="17467" y="0"/>
                    <a:pt x="39014" y="0"/>
                  </a:cubicBez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5865"/>
              <a:ext cx="862701" cy="3672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Bebas Neue Bold"/>
                </a:rPr>
                <a:t>stockcode</a:t>
              </a:r>
              <a:endParaRPr lang="en-US" sz="3000" dirty="0">
                <a:solidFill>
                  <a:srgbClr val="FFFFFF"/>
                </a:solidFill>
                <a:latin typeface="Bebas Neu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19981" y="5119182"/>
            <a:ext cx="3796125" cy="1433005"/>
            <a:chOff x="0" y="-69322"/>
            <a:chExt cx="862701" cy="3672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2701" cy="271970"/>
            </a:xfrm>
            <a:custGeom>
              <a:avLst/>
              <a:gdLst/>
              <a:ahLst/>
              <a:cxnLst/>
              <a:rect l="l" t="t" r="r" b="b"/>
              <a:pathLst>
                <a:path w="862701" h="271970">
                  <a:moveTo>
                    <a:pt x="39014" y="0"/>
                  </a:moveTo>
                  <a:lnTo>
                    <a:pt x="823687" y="0"/>
                  </a:lnTo>
                  <a:cubicBezTo>
                    <a:pt x="845234" y="0"/>
                    <a:pt x="862701" y="17467"/>
                    <a:pt x="862701" y="39014"/>
                  </a:cubicBezTo>
                  <a:lnTo>
                    <a:pt x="862701" y="232957"/>
                  </a:lnTo>
                  <a:cubicBezTo>
                    <a:pt x="862701" y="254503"/>
                    <a:pt x="845234" y="271970"/>
                    <a:pt x="823687" y="271970"/>
                  </a:cubicBezTo>
                  <a:lnTo>
                    <a:pt x="39014" y="271970"/>
                  </a:lnTo>
                  <a:cubicBezTo>
                    <a:pt x="17467" y="271970"/>
                    <a:pt x="0" y="254503"/>
                    <a:pt x="0" y="232957"/>
                  </a:cubicBezTo>
                  <a:lnTo>
                    <a:pt x="0" y="39014"/>
                  </a:lnTo>
                  <a:cubicBezTo>
                    <a:pt x="0" y="17467"/>
                    <a:pt x="17467" y="0"/>
                    <a:pt x="39014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9322"/>
              <a:ext cx="862701" cy="3672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bas Neue Bold"/>
                </a:rPr>
                <a:t>description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21840" y="6728870"/>
            <a:ext cx="3796125" cy="1423275"/>
            <a:chOff x="0" y="-69736"/>
            <a:chExt cx="862701" cy="3672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2701" cy="271970"/>
            </a:xfrm>
            <a:custGeom>
              <a:avLst/>
              <a:gdLst/>
              <a:ahLst/>
              <a:cxnLst/>
              <a:rect l="l" t="t" r="r" b="b"/>
              <a:pathLst>
                <a:path w="862701" h="271970">
                  <a:moveTo>
                    <a:pt x="39014" y="0"/>
                  </a:moveTo>
                  <a:lnTo>
                    <a:pt x="823687" y="0"/>
                  </a:lnTo>
                  <a:cubicBezTo>
                    <a:pt x="845234" y="0"/>
                    <a:pt x="862701" y="17467"/>
                    <a:pt x="862701" y="39014"/>
                  </a:cubicBezTo>
                  <a:lnTo>
                    <a:pt x="862701" y="232957"/>
                  </a:lnTo>
                  <a:cubicBezTo>
                    <a:pt x="862701" y="254503"/>
                    <a:pt x="845234" y="271970"/>
                    <a:pt x="823687" y="271970"/>
                  </a:cubicBezTo>
                  <a:lnTo>
                    <a:pt x="39014" y="271970"/>
                  </a:lnTo>
                  <a:cubicBezTo>
                    <a:pt x="17467" y="271970"/>
                    <a:pt x="0" y="254503"/>
                    <a:pt x="0" y="232957"/>
                  </a:cubicBezTo>
                  <a:lnTo>
                    <a:pt x="0" y="39014"/>
                  </a:lnTo>
                  <a:cubicBezTo>
                    <a:pt x="0" y="17467"/>
                    <a:pt x="17467" y="0"/>
                    <a:pt x="39014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9736"/>
              <a:ext cx="862701" cy="3672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bas Neue Bold"/>
                </a:rPr>
                <a:t>quantity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73833" y="1993113"/>
            <a:ext cx="3796125" cy="1349427"/>
            <a:chOff x="0" y="-60300"/>
            <a:chExt cx="862701" cy="3672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2701" cy="271970"/>
            </a:xfrm>
            <a:custGeom>
              <a:avLst/>
              <a:gdLst/>
              <a:ahLst/>
              <a:cxnLst/>
              <a:rect l="l" t="t" r="r" b="b"/>
              <a:pathLst>
                <a:path w="862701" h="271970">
                  <a:moveTo>
                    <a:pt x="39014" y="0"/>
                  </a:moveTo>
                  <a:lnTo>
                    <a:pt x="823687" y="0"/>
                  </a:lnTo>
                  <a:cubicBezTo>
                    <a:pt x="845234" y="0"/>
                    <a:pt x="862701" y="17467"/>
                    <a:pt x="862701" y="39014"/>
                  </a:cubicBezTo>
                  <a:lnTo>
                    <a:pt x="862701" y="232957"/>
                  </a:lnTo>
                  <a:cubicBezTo>
                    <a:pt x="862701" y="254503"/>
                    <a:pt x="845234" y="271970"/>
                    <a:pt x="823687" y="271970"/>
                  </a:cubicBezTo>
                  <a:lnTo>
                    <a:pt x="39014" y="271970"/>
                  </a:lnTo>
                  <a:cubicBezTo>
                    <a:pt x="17467" y="271970"/>
                    <a:pt x="0" y="254503"/>
                    <a:pt x="0" y="232957"/>
                  </a:cubicBezTo>
                  <a:lnTo>
                    <a:pt x="0" y="39014"/>
                  </a:lnTo>
                  <a:cubicBezTo>
                    <a:pt x="0" y="17467"/>
                    <a:pt x="17467" y="0"/>
                    <a:pt x="39014" y="0"/>
                  </a:cubicBezTo>
                  <a:close/>
                </a:path>
              </a:pathLst>
            </a:custGeom>
            <a:solidFill>
              <a:srgbClr val="0ACBA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0300"/>
              <a:ext cx="862701" cy="3672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bas Neue Bold"/>
                </a:rPr>
                <a:t>Invoice date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836483" y="9230826"/>
            <a:ext cx="20144814" cy="2066322"/>
            <a:chOff x="0" y="0"/>
            <a:chExt cx="26859752" cy="2755096"/>
          </a:xfrm>
        </p:grpSpPr>
        <p:grpSp>
          <p:nvGrpSpPr>
            <p:cNvPr id="30" name="Group 30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</p:grpSp>
      <p:sp>
        <p:nvSpPr>
          <p:cNvPr id="50" name="TextBox 4">
            <a:extLst>
              <a:ext uri="{FF2B5EF4-FFF2-40B4-BE49-F238E27FC236}">
                <a16:creationId xmlns:a16="http://schemas.microsoft.com/office/drawing/2014/main" id="{765EBCF3-9A1D-851B-22F3-CB27EF559AFA}"/>
              </a:ext>
            </a:extLst>
          </p:cNvPr>
          <p:cNvSpPr txBox="1"/>
          <p:nvPr/>
        </p:nvSpPr>
        <p:spPr>
          <a:xfrm>
            <a:off x="3148054" y="1380125"/>
            <a:ext cx="6681746" cy="61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600" i="1" dirty="0">
                <a:solidFill>
                  <a:srgbClr val="000000"/>
                </a:solidFill>
                <a:latin typeface="Rubik"/>
              </a:rPr>
              <a:t>Dataset: </a:t>
            </a:r>
            <a:r>
              <a:rPr lang="en-US" sz="1600" b="0" i="1" dirty="0">
                <a:effectLst/>
                <a:latin typeface="-apple-system"/>
                <a:hlinkClick r:id="rId2"/>
              </a:rPr>
              <a:t>https://archive.ics.uci.edu/dataset/352/online+retail</a:t>
            </a:r>
            <a:endParaRPr lang="en-US" sz="1600" i="1" dirty="0">
              <a:solidFill>
                <a:srgbClr val="000000"/>
              </a:solidFill>
              <a:latin typeface="Rubik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 lang="en-US" sz="1600" i="1" dirty="0">
              <a:solidFill>
                <a:srgbClr val="000000"/>
              </a:solidFill>
              <a:latin typeface="Rubik"/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3409AA91-C8E2-BDCB-C547-A2767EE38BE3}"/>
              </a:ext>
            </a:extLst>
          </p:cNvPr>
          <p:cNvSpPr txBox="1"/>
          <p:nvPr/>
        </p:nvSpPr>
        <p:spPr>
          <a:xfrm>
            <a:off x="-2514600" y="448211"/>
            <a:ext cx="1623060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collection</a:t>
            </a:r>
          </a:p>
        </p:txBody>
      </p:sp>
      <p:grpSp>
        <p:nvGrpSpPr>
          <p:cNvPr id="52" name="Group 7">
            <a:extLst>
              <a:ext uri="{FF2B5EF4-FFF2-40B4-BE49-F238E27FC236}">
                <a16:creationId xmlns:a16="http://schemas.microsoft.com/office/drawing/2014/main" id="{9F47761D-3636-0FCC-5EF0-2CD93A237C6A}"/>
              </a:ext>
            </a:extLst>
          </p:cNvPr>
          <p:cNvGrpSpPr/>
          <p:nvPr/>
        </p:nvGrpSpPr>
        <p:grpSpPr>
          <a:xfrm>
            <a:off x="429596" y="110148"/>
            <a:ext cx="1678292" cy="1676400"/>
            <a:chOff x="0" y="0"/>
            <a:chExt cx="812800" cy="812800"/>
          </a:xfrm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39F31372-6C99-78D0-EAE8-17A82CA768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5D891472-31E3-091B-248D-21FD203762AA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u="none" spc="587" dirty="0">
                  <a:solidFill>
                    <a:srgbClr val="000000"/>
                  </a:solidFill>
                  <a:latin typeface="Bebas Neue"/>
                </a:rPr>
                <a:t>1</a:t>
              </a:r>
            </a:p>
          </p:txBody>
        </p:sp>
      </p:grpSp>
      <p:grpSp>
        <p:nvGrpSpPr>
          <p:cNvPr id="56" name="Group 4">
            <a:extLst>
              <a:ext uri="{FF2B5EF4-FFF2-40B4-BE49-F238E27FC236}">
                <a16:creationId xmlns:a16="http://schemas.microsoft.com/office/drawing/2014/main" id="{6CBB64B6-39F9-B32E-D465-45D8F84A4A3B}"/>
              </a:ext>
            </a:extLst>
          </p:cNvPr>
          <p:cNvGrpSpPr/>
          <p:nvPr/>
        </p:nvGrpSpPr>
        <p:grpSpPr>
          <a:xfrm>
            <a:off x="9273833" y="3525572"/>
            <a:ext cx="3796125" cy="1424271"/>
            <a:chOff x="0" y="-71117"/>
            <a:chExt cx="862701" cy="36722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56F67B0E-8A4D-41C8-D11B-D76518C044E8}"/>
                </a:ext>
              </a:extLst>
            </p:cNvPr>
            <p:cNvSpPr/>
            <p:nvPr/>
          </p:nvSpPr>
          <p:spPr>
            <a:xfrm>
              <a:off x="0" y="0"/>
              <a:ext cx="862701" cy="271970"/>
            </a:xfrm>
            <a:custGeom>
              <a:avLst/>
              <a:gdLst/>
              <a:ahLst/>
              <a:cxnLst/>
              <a:rect l="l" t="t" r="r" b="b"/>
              <a:pathLst>
                <a:path w="862701" h="271970">
                  <a:moveTo>
                    <a:pt x="39014" y="0"/>
                  </a:moveTo>
                  <a:lnTo>
                    <a:pt x="823687" y="0"/>
                  </a:lnTo>
                  <a:cubicBezTo>
                    <a:pt x="845234" y="0"/>
                    <a:pt x="862701" y="17467"/>
                    <a:pt x="862701" y="39014"/>
                  </a:cubicBezTo>
                  <a:lnTo>
                    <a:pt x="862701" y="232957"/>
                  </a:lnTo>
                  <a:cubicBezTo>
                    <a:pt x="862701" y="254503"/>
                    <a:pt x="845234" y="271970"/>
                    <a:pt x="823687" y="271970"/>
                  </a:cubicBezTo>
                  <a:lnTo>
                    <a:pt x="39014" y="271970"/>
                  </a:lnTo>
                  <a:cubicBezTo>
                    <a:pt x="17467" y="271970"/>
                    <a:pt x="0" y="254503"/>
                    <a:pt x="0" y="232957"/>
                  </a:cubicBezTo>
                  <a:lnTo>
                    <a:pt x="0" y="39014"/>
                  </a:lnTo>
                  <a:cubicBezTo>
                    <a:pt x="0" y="17467"/>
                    <a:pt x="17467" y="0"/>
                    <a:pt x="39014" y="0"/>
                  </a:cubicBezTo>
                  <a:close/>
                </a:path>
              </a:pathLst>
            </a:custGeom>
            <a:solidFill>
              <a:srgbClr val="E1A10B"/>
            </a:solidFill>
          </p:spPr>
        </p:sp>
        <p:sp>
          <p:nvSpPr>
            <p:cNvPr id="58" name="TextBox 6">
              <a:extLst>
                <a:ext uri="{FF2B5EF4-FFF2-40B4-BE49-F238E27FC236}">
                  <a16:creationId xmlns:a16="http://schemas.microsoft.com/office/drawing/2014/main" id="{BBC033E6-7700-6C43-F54F-A5EAAD79FC65}"/>
                </a:ext>
              </a:extLst>
            </p:cNvPr>
            <p:cNvSpPr txBox="1"/>
            <p:nvPr/>
          </p:nvSpPr>
          <p:spPr>
            <a:xfrm>
              <a:off x="0" y="-71117"/>
              <a:ext cx="862701" cy="3672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bas Neue Bold"/>
                </a:rPr>
                <a:t>Unit price</a:t>
              </a:r>
            </a:p>
          </p:txBody>
        </p:sp>
      </p:grpSp>
      <p:grpSp>
        <p:nvGrpSpPr>
          <p:cNvPr id="59" name="Group 7">
            <a:extLst>
              <a:ext uri="{FF2B5EF4-FFF2-40B4-BE49-F238E27FC236}">
                <a16:creationId xmlns:a16="http://schemas.microsoft.com/office/drawing/2014/main" id="{341FA243-6A97-A8D1-21AE-C4BB15C66421}"/>
              </a:ext>
            </a:extLst>
          </p:cNvPr>
          <p:cNvGrpSpPr/>
          <p:nvPr/>
        </p:nvGrpSpPr>
        <p:grpSpPr>
          <a:xfrm>
            <a:off x="9271589" y="5030418"/>
            <a:ext cx="3796125" cy="1423275"/>
            <a:chOff x="0" y="-75865"/>
            <a:chExt cx="862701" cy="367220"/>
          </a:xfrm>
        </p:grpSpPr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5D8A6492-A485-EEB0-9186-9DED15EEE090}"/>
                </a:ext>
              </a:extLst>
            </p:cNvPr>
            <p:cNvSpPr/>
            <p:nvPr/>
          </p:nvSpPr>
          <p:spPr>
            <a:xfrm>
              <a:off x="0" y="0"/>
              <a:ext cx="862701" cy="271970"/>
            </a:xfrm>
            <a:custGeom>
              <a:avLst/>
              <a:gdLst/>
              <a:ahLst/>
              <a:cxnLst/>
              <a:rect l="l" t="t" r="r" b="b"/>
              <a:pathLst>
                <a:path w="862701" h="271970">
                  <a:moveTo>
                    <a:pt x="39014" y="0"/>
                  </a:moveTo>
                  <a:lnTo>
                    <a:pt x="823687" y="0"/>
                  </a:lnTo>
                  <a:cubicBezTo>
                    <a:pt x="845234" y="0"/>
                    <a:pt x="862701" y="17467"/>
                    <a:pt x="862701" y="39014"/>
                  </a:cubicBezTo>
                  <a:lnTo>
                    <a:pt x="862701" y="232957"/>
                  </a:lnTo>
                  <a:cubicBezTo>
                    <a:pt x="862701" y="254503"/>
                    <a:pt x="845234" y="271970"/>
                    <a:pt x="823687" y="271970"/>
                  </a:cubicBezTo>
                  <a:lnTo>
                    <a:pt x="39014" y="271970"/>
                  </a:lnTo>
                  <a:cubicBezTo>
                    <a:pt x="17467" y="271970"/>
                    <a:pt x="0" y="254503"/>
                    <a:pt x="0" y="232957"/>
                  </a:cubicBezTo>
                  <a:lnTo>
                    <a:pt x="0" y="39014"/>
                  </a:lnTo>
                  <a:cubicBezTo>
                    <a:pt x="0" y="17467"/>
                    <a:pt x="17467" y="0"/>
                    <a:pt x="39014" y="0"/>
                  </a:cubicBez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2B11B16B-AFD8-E29E-EB66-427E0685F0F0}"/>
                </a:ext>
              </a:extLst>
            </p:cNvPr>
            <p:cNvSpPr txBox="1"/>
            <p:nvPr/>
          </p:nvSpPr>
          <p:spPr>
            <a:xfrm>
              <a:off x="0" y="-75865"/>
              <a:ext cx="862701" cy="3672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bas Neue Bold"/>
                </a:rPr>
                <a:t>Customer id</a:t>
              </a:r>
            </a:p>
          </p:txBody>
        </p:sp>
      </p:grpSp>
      <p:grpSp>
        <p:nvGrpSpPr>
          <p:cNvPr id="62" name="Group 10">
            <a:extLst>
              <a:ext uri="{FF2B5EF4-FFF2-40B4-BE49-F238E27FC236}">
                <a16:creationId xmlns:a16="http://schemas.microsoft.com/office/drawing/2014/main" id="{685DB6DF-71CA-4EDC-7588-30609EA8BA6D}"/>
              </a:ext>
            </a:extLst>
          </p:cNvPr>
          <p:cNvGrpSpPr/>
          <p:nvPr/>
        </p:nvGrpSpPr>
        <p:grpSpPr>
          <a:xfrm>
            <a:off x="9271589" y="6805983"/>
            <a:ext cx="3796125" cy="1433005"/>
            <a:chOff x="0" y="-69322"/>
            <a:chExt cx="862701" cy="367220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D9A46CCD-E774-011F-B488-59F42F303789}"/>
                </a:ext>
              </a:extLst>
            </p:cNvPr>
            <p:cNvSpPr/>
            <p:nvPr/>
          </p:nvSpPr>
          <p:spPr>
            <a:xfrm>
              <a:off x="0" y="0"/>
              <a:ext cx="862701" cy="271970"/>
            </a:xfrm>
            <a:custGeom>
              <a:avLst/>
              <a:gdLst/>
              <a:ahLst/>
              <a:cxnLst/>
              <a:rect l="l" t="t" r="r" b="b"/>
              <a:pathLst>
                <a:path w="862701" h="271970">
                  <a:moveTo>
                    <a:pt x="39014" y="0"/>
                  </a:moveTo>
                  <a:lnTo>
                    <a:pt x="823687" y="0"/>
                  </a:lnTo>
                  <a:cubicBezTo>
                    <a:pt x="845234" y="0"/>
                    <a:pt x="862701" y="17467"/>
                    <a:pt x="862701" y="39014"/>
                  </a:cubicBezTo>
                  <a:lnTo>
                    <a:pt x="862701" y="232957"/>
                  </a:lnTo>
                  <a:cubicBezTo>
                    <a:pt x="862701" y="254503"/>
                    <a:pt x="845234" y="271970"/>
                    <a:pt x="823687" y="271970"/>
                  </a:cubicBezTo>
                  <a:lnTo>
                    <a:pt x="39014" y="271970"/>
                  </a:lnTo>
                  <a:cubicBezTo>
                    <a:pt x="17467" y="271970"/>
                    <a:pt x="0" y="254503"/>
                    <a:pt x="0" y="232957"/>
                  </a:cubicBezTo>
                  <a:lnTo>
                    <a:pt x="0" y="39014"/>
                  </a:lnTo>
                  <a:cubicBezTo>
                    <a:pt x="0" y="17467"/>
                    <a:pt x="17467" y="0"/>
                    <a:pt x="39014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64" name="TextBox 12">
              <a:extLst>
                <a:ext uri="{FF2B5EF4-FFF2-40B4-BE49-F238E27FC236}">
                  <a16:creationId xmlns:a16="http://schemas.microsoft.com/office/drawing/2014/main" id="{EB46E807-8FBD-528A-C6EF-DEC6E9891D90}"/>
                </a:ext>
              </a:extLst>
            </p:cNvPr>
            <p:cNvSpPr txBox="1"/>
            <p:nvPr/>
          </p:nvSpPr>
          <p:spPr>
            <a:xfrm>
              <a:off x="0" y="-69322"/>
              <a:ext cx="862701" cy="3672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bas Neue Bold"/>
                </a:rPr>
                <a:t>country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68140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pre-processing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68CCCB-7231-9F6A-4949-50B77989087D}"/>
              </a:ext>
            </a:extLst>
          </p:cNvPr>
          <p:cNvGrpSpPr/>
          <p:nvPr/>
        </p:nvGrpSpPr>
        <p:grpSpPr>
          <a:xfrm>
            <a:off x="533980" y="342324"/>
            <a:ext cx="1692986" cy="176097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746DC3-17E1-99C5-1845-1583AD832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3253B22-8B7B-9DFA-9453-F3CECDF317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B3B3B3C3-B85F-CF93-262F-D8B27B5A5C4E}"/>
              </a:ext>
            </a:extLst>
          </p:cNvPr>
          <p:cNvSpPr txBox="1"/>
          <p:nvPr/>
        </p:nvSpPr>
        <p:spPr>
          <a:xfrm>
            <a:off x="-151820" y="897565"/>
            <a:ext cx="3139661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6C7955-03CB-0B15-215D-47BEDFA21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58" y="2696292"/>
            <a:ext cx="17332124" cy="7125756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300E98C0-27E1-9697-6F3C-F509DE70E174}"/>
              </a:ext>
            </a:extLst>
          </p:cNvPr>
          <p:cNvSpPr txBox="1"/>
          <p:nvPr/>
        </p:nvSpPr>
        <p:spPr>
          <a:xfrm>
            <a:off x="2362200" y="2125517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Importing some necessary libraries and the dataset into Python:</a:t>
            </a:r>
          </a:p>
        </p:txBody>
      </p:sp>
    </p:spTree>
    <p:extLst>
      <p:ext uri="{BB962C8B-B14F-4D97-AF65-F5344CB8AC3E}">
        <p14:creationId xmlns:p14="http://schemas.microsoft.com/office/powerpoint/2010/main" val="92617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68140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pre-processing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68CCCB-7231-9F6A-4949-50B77989087D}"/>
              </a:ext>
            </a:extLst>
          </p:cNvPr>
          <p:cNvGrpSpPr/>
          <p:nvPr/>
        </p:nvGrpSpPr>
        <p:grpSpPr>
          <a:xfrm>
            <a:off x="533980" y="342324"/>
            <a:ext cx="1692986" cy="176097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746DC3-17E1-99C5-1845-1583AD832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3253B22-8B7B-9DFA-9453-F3CECDF317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B3B3B3C3-B85F-CF93-262F-D8B27B5A5C4E}"/>
              </a:ext>
            </a:extLst>
          </p:cNvPr>
          <p:cNvSpPr txBox="1"/>
          <p:nvPr/>
        </p:nvSpPr>
        <p:spPr>
          <a:xfrm>
            <a:off x="-151820" y="897565"/>
            <a:ext cx="3139661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86C69-6CAD-C369-79EF-FE3CCADB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597142"/>
            <a:ext cx="7010400" cy="5661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92D4D-20C8-EE6A-F3BF-6A382572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597141"/>
            <a:ext cx="6723865" cy="5661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7086B-6E4F-3B16-ADF2-8A59D0A2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1465" y="3436977"/>
            <a:ext cx="3437047" cy="153307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6CD0286E-F37E-59BD-5D00-184A687413A9}"/>
              </a:ext>
            </a:extLst>
          </p:cNvPr>
          <p:cNvSpPr txBox="1"/>
          <p:nvPr/>
        </p:nvSpPr>
        <p:spPr>
          <a:xfrm>
            <a:off x="2362200" y="2125517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Understanding datatype, central tendency, and data shape:</a:t>
            </a:r>
          </a:p>
        </p:txBody>
      </p:sp>
    </p:spTree>
    <p:extLst>
      <p:ext uri="{BB962C8B-B14F-4D97-AF65-F5344CB8AC3E}">
        <p14:creationId xmlns:p14="http://schemas.microsoft.com/office/powerpoint/2010/main" val="20476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68140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pre-processing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68CCCB-7231-9F6A-4949-50B77989087D}"/>
              </a:ext>
            </a:extLst>
          </p:cNvPr>
          <p:cNvGrpSpPr/>
          <p:nvPr/>
        </p:nvGrpSpPr>
        <p:grpSpPr>
          <a:xfrm>
            <a:off x="533980" y="342324"/>
            <a:ext cx="1692986" cy="176097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746DC3-17E1-99C5-1845-1583AD832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3253B22-8B7B-9DFA-9453-F3CECDF317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B3B3B3C3-B85F-CF93-262F-D8B27B5A5C4E}"/>
              </a:ext>
            </a:extLst>
          </p:cNvPr>
          <p:cNvSpPr txBox="1"/>
          <p:nvPr/>
        </p:nvSpPr>
        <p:spPr>
          <a:xfrm>
            <a:off x="-151820" y="897565"/>
            <a:ext cx="3139661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A17B9-5FAD-CB51-37D6-56345AC1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2" y="2941241"/>
            <a:ext cx="4929848" cy="4641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B62AE4-9AB7-DAA0-B0B3-982F64C56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941240"/>
            <a:ext cx="10820400" cy="7155260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571BA367-0764-98AF-4288-A9F613FCCBE8}"/>
              </a:ext>
            </a:extLst>
          </p:cNvPr>
          <p:cNvSpPr txBox="1"/>
          <p:nvPr/>
        </p:nvSpPr>
        <p:spPr>
          <a:xfrm>
            <a:off x="2362200" y="2125517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Checking missing values and filling in these missing values:</a:t>
            </a:r>
          </a:p>
        </p:txBody>
      </p:sp>
    </p:spTree>
    <p:extLst>
      <p:ext uri="{BB962C8B-B14F-4D97-AF65-F5344CB8AC3E}">
        <p14:creationId xmlns:p14="http://schemas.microsoft.com/office/powerpoint/2010/main" val="277697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68140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pre-processing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68CCCB-7231-9F6A-4949-50B77989087D}"/>
              </a:ext>
            </a:extLst>
          </p:cNvPr>
          <p:cNvGrpSpPr/>
          <p:nvPr/>
        </p:nvGrpSpPr>
        <p:grpSpPr>
          <a:xfrm>
            <a:off x="533980" y="342324"/>
            <a:ext cx="1692986" cy="176097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746DC3-17E1-99C5-1845-1583AD832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3253B22-8B7B-9DFA-9453-F3CECDF317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B3B3B3C3-B85F-CF93-262F-D8B27B5A5C4E}"/>
              </a:ext>
            </a:extLst>
          </p:cNvPr>
          <p:cNvSpPr txBox="1"/>
          <p:nvPr/>
        </p:nvSpPr>
        <p:spPr>
          <a:xfrm>
            <a:off x="-151820" y="897565"/>
            <a:ext cx="3139661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54282-B4CA-4E8A-E34E-CFB37AFC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966" y="2319460"/>
            <a:ext cx="6643317" cy="1715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3C848A-62A8-4618-A9A7-943B7B12A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82" y="4104166"/>
            <a:ext cx="6601968" cy="6154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BAE846-4DAC-EE48-7AB6-6CD5B0B1F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3390900"/>
            <a:ext cx="7468814" cy="3843949"/>
          </a:xfrm>
          <a:prstGeom prst="rect">
            <a:avLst/>
          </a:prstGeom>
        </p:spPr>
      </p:pic>
      <p:sp>
        <p:nvSpPr>
          <p:cNvPr id="13" name="AutoShape 19">
            <a:extLst>
              <a:ext uri="{FF2B5EF4-FFF2-40B4-BE49-F238E27FC236}">
                <a16:creationId xmlns:a16="http://schemas.microsoft.com/office/drawing/2014/main" id="{EFCCBCA5-B6B3-1315-DE5B-9C1A6819BF82}"/>
              </a:ext>
            </a:extLst>
          </p:cNvPr>
          <p:cNvSpPr/>
          <p:nvPr/>
        </p:nvSpPr>
        <p:spPr>
          <a:xfrm flipV="1">
            <a:off x="9459068" y="5260421"/>
            <a:ext cx="1132732" cy="0"/>
          </a:xfrm>
          <a:prstGeom prst="line">
            <a:avLst/>
          </a:prstGeom>
          <a:ln w="47625" cap="flat">
            <a:solidFill>
              <a:srgbClr val="2B1B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5B25EBD-6A41-BEC1-D577-1E9D41DE99CB}"/>
              </a:ext>
            </a:extLst>
          </p:cNvPr>
          <p:cNvSpPr txBox="1"/>
          <p:nvPr/>
        </p:nvSpPr>
        <p:spPr>
          <a:xfrm>
            <a:off x="2385683" y="1880590"/>
            <a:ext cx="13135180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Checking duplicate values and removing:</a:t>
            </a:r>
          </a:p>
        </p:txBody>
      </p:sp>
    </p:spTree>
    <p:extLst>
      <p:ext uri="{BB962C8B-B14F-4D97-AF65-F5344CB8AC3E}">
        <p14:creationId xmlns:p14="http://schemas.microsoft.com/office/powerpoint/2010/main" val="351234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68140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pre-processing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68CCCB-7231-9F6A-4949-50B77989087D}"/>
              </a:ext>
            </a:extLst>
          </p:cNvPr>
          <p:cNvGrpSpPr/>
          <p:nvPr/>
        </p:nvGrpSpPr>
        <p:grpSpPr>
          <a:xfrm>
            <a:off x="533980" y="342324"/>
            <a:ext cx="1692986" cy="176097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746DC3-17E1-99C5-1845-1583AD832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3253B22-8B7B-9DFA-9453-F3CECDF317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B3B3B3C3-B85F-CF93-262F-D8B27B5A5C4E}"/>
              </a:ext>
            </a:extLst>
          </p:cNvPr>
          <p:cNvSpPr txBox="1"/>
          <p:nvPr/>
        </p:nvSpPr>
        <p:spPr>
          <a:xfrm>
            <a:off x="-151820" y="897565"/>
            <a:ext cx="3139661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997A7-501D-5E98-03DB-8BB4482B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92511"/>
            <a:ext cx="10348933" cy="409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67A61-45E8-A3AA-60CE-8B667718B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621470"/>
            <a:ext cx="8779685" cy="4629289"/>
          </a:xfrm>
          <a:prstGeom prst="rect">
            <a:avLst/>
          </a:prstGeom>
        </p:spPr>
      </p:pic>
      <p:sp>
        <p:nvSpPr>
          <p:cNvPr id="7" name="Freeform 33">
            <a:extLst>
              <a:ext uri="{FF2B5EF4-FFF2-40B4-BE49-F238E27FC236}">
                <a16:creationId xmlns:a16="http://schemas.microsoft.com/office/drawing/2014/main" id="{7C53F74D-4841-F136-95FC-B26007B33986}"/>
              </a:ext>
            </a:extLst>
          </p:cNvPr>
          <p:cNvSpPr/>
          <p:nvPr/>
        </p:nvSpPr>
        <p:spPr>
          <a:xfrm flipV="1">
            <a:off x="1905000" y="7200900"/>
            <a:ext cx="6400800" cy="1676400"/>
          </a:xfrm>
          <a:custGeom>
            <a:avLst/>
            <a:gdLst/>
            <a:ahLst/>
            <a:cxnLst/>
            <a:rect l="l" t="t" r="r" b="b"/>
            <a:pathLst>
              <a:path w="7447788" h="2947567">
                <a:moveTo>
                  <a:pt x="0" y="0"/>
                </a:moveTo>
                <a:lnTo>
                  <a:pt x="7447788" y="0"/>
                </a:lnTo>
                <a:lnTo>
                  <a:pt x="7447788" y="2947567"/>
                </a:lnTo>
                <a:lnTo>
                  <a:pt x="0" y="2947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79199"/>
            </a:stretch>
          </a:blipFill>
        </p:spPr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E8F7FAF-1AA3-1739-6522-A8CDA3F45F24}"/>
              </a:ext>
            </a:extLst>
          </p:cNvPr>
          <p:cNvSpPr txBox="1"/>
          <p:nvPr/>
        </p:nvSpPr>
        <p:spPr>
          <a:xfrm>
            <a:off x="2385682" y="1880590"/>
            <a:ext cx="14378317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Checking negative and 0 values in Quantity and </a:t>
            </a:r>
            <a:r>
              <a:rPr lang="en-US" sz="3200" dirty="0" err="1">
                <a:solidFill>
                  <a:srgbClr val="7030A0"/>
                </a:solidFill>
                <a:latin typeface="Rubik"/>
              </a:rPr>
              <a:t>Unitprice</a:t>
            </a:r>
            <a:r>
              <a:rPr lang="en-US" sz="3200" dirty="0">
                <a:solidFill>
                  <a:srgbClr val="7030A0"/>
                </a:solidFill>
                <a:latin typeface="Rubik"/>
              </a:rPr>
              <a:t> and removing:</a:t>
            </a:r>
          </a:p>
        </p:txBody>
      </p:sp>
    </p:spTree>
    <p:extLst>
      <p:ext uri="{BB962C8B-B14F-4D97-AF65-F5344CB8AC3E}">
        <p14:creationId xmlns:p14="http://schemas.microsoft.com/office/powerpoint/2010/main" val="67439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68140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Data pre-processing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68CCCB-7231-9F6A-4949-50B77989087D}"/>
              </a:ext>
            </a:extLst>
          </p:cNvPr>
          <p:cNvGrpSpPr/>
          <p:nvPr/>
        </p:nvGrpSpPr>
        <p:grpSpPr>
          <a:xfrm>
            <a:off x="533980" y="342324"/>
            <a:ext cx="1692986" cy="176097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746DC3-17E1-99C5-1845-1583AD832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3253B22-8B7B-9DFA-9453-F3CECDF317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B3B3B3C3-B85F-CF93-262F-D8B27B5A5C4E}"/>
              </a:ext>
            </a:extLst>
          </p:cNvPr>
          <p:cNvSpPr txBox="1"/>
          <p:nvPr/>
        </p:nvSpPr>
        <p:spPr>
          <a:xfrm>
            <a:off x="-151820" y="897565"/>
            <a:ext cx="3139661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000000"/>
                </a:solidFill>
                <a:latin typeface="Bebas Neue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42ADA-1BFB-797A-9277-364C3760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878" y="2324100"/>
            <a:ext cx="5939368" cy="2911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4488C-8663-35D2-2E60-5881AA0B2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02"/>
          <a:stretch/>
        </p:blipFill>
        <p:spPr>
          <a:xfrm>
            <a:off x="11443011" y="5205636"/>
            <a:ext cx="6211137" cy="5043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5E72D7-096A-A1DB-5B83-37C0F3625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658536"/>
            <a:ext cx="10820400" cy="5691602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5EB895CD-51AC-3E71-8E7C-9ED26F7CEDF9}"/>
              </a:ext>
            </a:extLst>
          </p:cNvPr>
          <p:cNvSpPr txBox="1"/>
          <p:nvPr/>
        </p:nvSpPr>
        <p:spPr>
          <a:xfrm>
            <a:off x="2385682" y="1880590"/>
            <a:ext cx="14378317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5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7030A0"/>
                </a:solidFill>
                <a:latin typeface="Rubik"/>
              </a:rPr>
              <a:t>Detecting outliers of Quantity attribute:</a:t>
            </a:r>
          </a:p>
        </p:txBody>
      </p:sp>
    </p:spTree>
    <p:extLst>
      <p:ext uri="{BB962C8B-B14F-4D97-AF65-F5344CB8AC3E}">
        <p14:creationId xmlns:p14="http://schemas.microsoft.com/office/powerpoint/2010/main" val="328267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764</Words>
  <Application>Microsoft Office PowerPoint</Application>
  <PresentationFormat>Custom</PresentationFormat>
  <Paragraphs>121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Rubik</vt:lpstr>
      <vt:lpstr>Calibri</vt:lpstr>
      <vt:lpstr>Arial</vt:lpstr>
      <vt:lpstr>-apple-system</vt:lpstr>
      <vt:lpstr>Wingdings</vt:lpstr>
      <vt:lpstr>Bebas Neue</vt:lpstr>
      <vt:lpstr>Bebas Neue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and Blue Illustrated Project Management Infographic</dc:title>
  <dc:creator>Minh Ngoc</dc:creator>
  <cp:lastModifiedBy>Ngoc Bui</cp:lastModifiedBy>
  <cp:revision>26</cp:revision>
  <dcterms:created xsi:type="dcterms:W3CDTF">2006-08-16T00:00:00Z</dcterms:created>
  <dcterms:modified xsi:type="dcterms:W3CDTF">2023-11-21T22:39:10Z</dcterms:modified>
  <dc:identifier>DAFzroLHoak</dc:identifier>
</cp:coreProperties>
</file>